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6" r:id="rId2"/>
    <p:sldId id="257" r:id="rId3"/>
    <p:sldId id="259" r:id="rId4"/>
    <p:sldId id="258" r:id="rId5"/>
    <p:sldId id="264" r:id="rId6"/>
    <p:sldId id="260" r:id="rId7"/>
    <p:sldId id="261" r:id="rId8"/>
    <p:sldId id="263" r:id="rId9"/>
    <p:sldId id="265" r:id="rId1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M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3622B6-8381-46F5-B3D9-DD499D37D6D9}" type="datetimeFigureOut">
              <a:rPr lang="sr-Latn-ME" smtClean="0"/>
              <a:t>11.5.2015</a:t>
            </a:fld>
            <a:endParaRPr lang="sr-Latn-M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M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C943E6-1728-474D-BDCC-EF0A4D8BC7D7}" type="slidenum">
              <a:rPr lang="sr-Latn-ME" smtClean="0"/>
              <a:t>‹#›</a:t>
            </a:fld>
            <a:endParaRPr lang="sr-Latn-ME"/>
          </a:p>
        </p:txBody>
      </p:sp>
    </p:spTree>
    <p:extLst>
      <p:ext uri="{BB962C8B-B14F-4D97-AF65-F5344CB8AC3E}">
        <p14:creationId xmlns:p14="http://schemas.microsoft.com/office/powerpoint/2010/main" val="3050043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ME" dirty="0"/>
          </a:p>
        </p:txBody>
      </p:sp>
      <p:sp>
        <p:nvSpPr>
          <p:cNvPr id="4" name="Slide Number Placeholder 3"/>
          <p:cNvSpPr>
            <a:spLocks noGrp="1"/>
          </p:cNvSpPr>
          <p:nvPr>
            <p:ph type="sldNum" sz="quarter" idx="10"/>
          </p:nvPr>
        </p:nvSpPr>
        <p:spPr/>
        <p:txBody>
          <a:bodyPr/>
          <a:lstStyle/>
          <a:p>
            <a:fld id="{20C943E6-1728-474D-BDCC-EF0A4D8BC7D7}" type="slidenum">
              <a:rPr lang="sr-Latn-ME" smtClean="0"/>
              <a:t>3</a:t>
            </a:fld>
            <a:endParaRPr lang="sr-Latn-ME"/>
          </a:p>
        </p:txBody>
      </p:sp>
    </p:spTree>
    <p:extLst>
      <p:ext uri="{BB962C8B-B14F-4D97-AF65-F5344CB8AC3E}">
        <p14:creationId xmlns:p14="http://schemas.microsoft.com/office/powerpoint/2010/main" val="253097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8" name="Slide Number Placeholder 7"/>
          <p:cNvSpPr>
            <a:spLocks noGrp="1"/>
          </p:cNvSpPr>
          <p:nvPr>
            <p:ph type="sldNum" sz="quarter" idx="11"/>
          </p:nvPr>
        </p:nvSpPr>
        <p:spPr/>
        <p:txBody>
          <a:bodyPr/>
          <a:lstStyle/>
          <a:p>
            <a:fld id="{DEEEEDEB-F990-4E63-BF30-9E00EBF22915}" type="slidenum">
              <a:rPr lang="sr-Latn-ME" smtClean="0"/>
              <a:t>‹#›</a:t>
            </a:fld>
            <a:endParaRPr lang="sr-Latn-ME"/>
          </a:p>
        </p:txBody>
      </p:sp>
      <p:sp>
        <p:nvSpPr>
          <p:cNvPr id="9" name="Footer Placeholder 8"/>
          <p:cNvSpPr>
            <a:spLocks noGrp="1"/>
          </p:cNvSpPr>
          <p:nvPr>
            <p:ph type="ftr" sz="quarter" idx="12"/>
          </p:nvPr>
        </p:nvSpPr>
        <p:spPr/>
        <p:txBody>
          <a:bodyPr/>
          <a:lstStyle/>
          <a:p>
            <a:endParaRPr lang="sr-Latn-M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DEEEEDEB-F990-4E63-BF30-9E00EBF22915}" type="slidenum">
              <a:rPr lang="sr-Latn-ME" smtClean="0"/>
              <a:t>‹#›</a:t>
            </a:fld>
            <a:endParaRPr lang="sr-Latn-ME"/>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DEEEEDEB-F990-4E63-BF30-9E00EBF22915}" type="slidenum">
              <a:rPr lang="sr-Latn-ME" smtClean="0"/>
              <a:t>‹#›</a:t>
            </a:fld>
            <a:endParaRPr lang="sr-Latn-ME"/>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657D8-3E24-40C4-9CBB-05E0E7A499F6}" type="datetimeFigureOut">
              <a:rPr lang="sr-Latn-ME" smtClean="0"/>
              <a:t>11.5.2015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DEEEEDEB-F990-4E63-BF30-9E00EBF22915}" type="slidenum">
              <a:rPr lang="sr-Latn-ME" smtClean="0"/>
              <a:t>‹#›</a:t>
            </a:fld>
            <a:endParaRPr lang="sr-Latn-M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7000">
              <a:schemeClr val="accent6">
                <a:lumMod val="60000"/>
                <a:lumOff val="40000"/>
              </a:schemeClr>
            </a:gs>
            <a:gs pos="0">
              <a:schemeClr val="bg1">
                <a:lumMod val="75000"/>
                <a:lumOff val="25000"/>
              </a:schemeClr>
            </a:gs>
            <a:gs pos="19000">
              <a:schemeClr val="tx1">
                <a:lumMod val="50000"/>
              </a:schemeClr>
            </a:gs>
            <a:gs pos="100000">
              <a:schemeClr val="tx2">
                <a:lumMod val="75000"/>
              </a:schemeClr>
            </a:gs>
          </a:gsLst>
          <a:lin ang="5400000" scaled="0"/>
          <a:tileRect/>
        </a:gradFill>
        <a:effectLst/>
      </p:bgPr>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223657D8-3E24-40C4-9CBB-05E0E7A499F6}" type="datetimeFigureOut">
              <a:rPr lang="sr-Latn-ME" smtClean="0"/>
              <a:t>11.5.2015</a:t>
            </a:fld>
            <a:endParaRPr lang="sr-Latn-ME"/>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DEEEEDEB-F990-4E63-BF30-9E00EBF22915}" type="slidenum">
              <a:rPr lang="sr-Latn-ME" smtClean="0"/>
              <a:t>‹#›</a:t>
            </a:fld>
            <a:endParaRPr lang="sr-Latn-ME"/>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sr-Latn-ME"/>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060848"/>
            <a:ext cx="7175351" cy="1793167"/>
          </a:xfrm>
        </p:spPr>
        <p:txBody>
          <a:bodyPr/>
          <a:lstStyle/>
          <a:p>
            <a:r>
              <a:rPr lang="sr-Latn-ME" dirty="0" smtClean="0"/>
              <a:t>UPRAVLJANJE OTPADOM U CGES-U</a:t>
            </a:r>
            <a:endParaRPr lang="sr-Latn-ME" dirty="0"/>
          </a:p>
        </p:txBody>
      </p:sp>
      <p:sp>
        <p:nvSpPr>
          <p:cNvPr id="3" name="Subtitle 2"/>
          <p:cNvSpPr>
            <a:spLocks noGrp="1"/>
          </p:cNvSpPr>
          <p:nvPr>
            <p:ph type="subTitle" idx="1"/>
          </p:nvPr>
        </p:nvSpPr>
        <p:spPr>
          <a:xfrm>
            <a:off x="899592" y="4687572"/>
            <a:ext cx="7330008" cy="1358814"/>
          </a:xfrm>
        </p:spPr>
        <p:txBody>
          <a:bodyPr>
            <a:normAutofit/>
          </a:bodyPr>
          <a:lstStyle/>
          <a:p>
            <a:r>
              <a:rPr lang="sr-Latn-ME" sz="2800" dirty="0" smtClean="0"/>
              <a:t>Gordana Todorović</a:t>
            </a:r>
          </a:p>
          <a:p>
            <a:endParaRPr lang="sr-Latn-ME" sz="2800" dirty="0"/>
          </a:p>
          <a:p>
            <a:r>
              <a:rPr lang="sr-Latn-ME" sz="1200" b="1" dirty="0">
                <a:solidFill>
                  <a:srgbClr val="00B050"/>
                </a:solidFill>
              </a:rPr>
              <a:t>IV SAVJETOVANJE CG KO </a:t>
            </a:r>
            <a:r>
              <a:rPr lang="sr-Latn-ME" sz="1200" b="1" dirty="0" smtClean="0">
                <a:solidFill>
                  <a:srgbClr val="00B050"/>
                </a:solidFill>
              </a:rPr>
              <a:t>CIGRE Institut </a:t>
            </a:r>
            <a:r>
              <a:rPr lang="sr-Latn-ME" sz="1200" b="1" dirty="0">
                <a:solidFill>
                  <a:srgbClr val="00B050"/>
                </a:solidFill>
              </a:rPr>
              <a:t>“Dr Simo Milošević” Igalo, 11 - 14.05.2015.</a:t>
            </a:r>
          </a:p>
          <a:p>
            <a:endParaRPr lang="sr-Latn-ME" sz="1200" dirty="0"/>
          </a:p>
        </p:txBody>
      </p:sp>
      <p:pic>
        <p:nvPicPr>
          <p:cNvPr id="5" name="Picture 4" descr="logo CG KO CIGR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332656"/>
            <a:ext cx="1728594" cy="1080120"/>
          </a:xfrm>
          <a:prstGeom prst="rect">
            <a:avLst/>
          </a:prstGeom>
          <a:noFill/>
          <a:ln>
            <a:noFill/>
          </a:ln>
        </p:spPr>
      </p:pic>
    </p:spTree>
    <p:extLst>
      <p:ext uri="{BB962C8B-B14F-4D97-AF65-F5344CB8AC3E}">
        <p14:creationId xmlns:p14="http://schemas.microsoft.com/office/powerpoint/2010/main" val="2342704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1560" y="1268760"/>
            <a:ext cx="7992888" cy="4801314"/>
          </a:xfrm>
          <a:prstGeom prst="rect">
            <a:avLst/>
          </a:prstGeom>
        </p:spPr>
        <p:txBody>
          <a:bodyPr wrap="square">
            <a:spAutoFit/>
          </a:bodyPr>
          <a:lstStyle/>
          <a:p>
            <a:pPr algn="just"/>
            <a:r>
              <a:rPr lang="sr-Latn-CS" dirty="0"/>
              <a:t>Upravljanje otpadom je  jedna od važnih aktivnosti koja se sprovodi u cilju zaštite životne sredine. </a:t>
            </a:r>
            <a:endParaRPr lang="sr-Latn-CS" dirty="0" smtClean="0"/>
          </a:p>
          <a:p>
            <a:pPr algn="just"/>
            <a:endParaRPr lang="sr-Latn-CS" dirty="0" smtClean="0"/>
          </a:p>
          <a:p>
            <a:pPr algn="just"/>
            <a:r>
              <a:rPr lang="sr-Latn-ME" dirty="0" smtClean="0"/>
              <a:t>Otpad</a:t>
            </a:r>
            <a:r>
              <a:rPr lang="sr-Latn-ME" b="1" dirty="0" smtClean="0"/>
              <a:t> </a:t>
            </a:r>
            <a:r>
              <a:rPr lang="sr-Latn-ME" dirty="0"/>
              <a:t>je svaka materija ili predmet koji je vlasnik  odložio, namjerava da odloži ili je prinuđen da odloži a koji je kategorisan prema utvrđenoj klasifikaciji otpada u Katalogu otpada (</a:t>
            </a:r>
            <a:r>
              <a:rPr lang="hr-HR" dirty="0"/>
              <a:t>Direktiva EU 75/442/ECC o otpadu)</a:t>
            </a:r>
            <a:r>
              <a:rPr lang="sr-Latn-ME" dirty="0"/>
              <a:t>. </a:t>
            </a:r>
            <a:endParaRPr lang="sr-Latn-ME" dirty="0" smtClean="0"/>
          </a:p>
          <a:p>
            <a:pPr algn="just"/>
            <a:endParaRPr lang="sr-Latn-ME" dirty="0" smtClean="0"/>
          </a:p>
          <a:p>
            <a:pPr algn="just"/>
            <a:r>
              <a:rPr lang="sr-Latn-CS" dirty="0"/>
              <a:t>Zakon o upravljanju otpadom Skupština Crne Gore je donijela krajem decembra 2011. godine i objavljen je u Službenom listu Crne Gore broj 64/2011. </a:t>
            </a:r>
            <a:endParaRPr lang="sr-Latn-CS" dirty="0" smtClean="0"/>
          </a:p>
          <a:p>
            <a:pPr algn="just"/>
            <a:endParaRPr lang="sr-Latn-CS" dirty="0"/>
          </a:p>
          <a:p>
            <a:pPr algn="just"/>
            <a:r>
              <a:rPr lang="hr-HR" dirty="0" smtClean="0"/>
              <a:t>Pravilnik </a:t>
            </a:r>
            <a:r>
              <a:rPr lang="hr-HR" dirty="0"/>
              <a:t>o bližem sadržaju i načinu sačinjavanja plana upravljanja </a:t>
            </a:r>
            <a:r>
              <a:rPr lang="hr-HR" dirty="0" smtClean="0"/>
              <a:t>otpadom </a:t>
            </a:r>
            <a:r>
              <a:rPr lang="sr-Latn-ME" dirty="0" smtClean="0"/>
              <a:t>donijelo</a:t>
            </a:r>
            <a:r>
              <a:rPr lang="en-US" dirty="0" smtClean="0"/>
              <a:t> je</a:t>
            </a:r>
            <a:r>
              <a:rPr lang="sr-Latn-ME" dirty="0" smtClean="0"/>
              <a:t> Ministarstvo</a:t>
            </a:r>
            <a:r>
              <a:rPr lang="en-US" dirty="0" smtClean="0"/>
              <a:t> </a:t>
            </a:r>
            <a:r>
              <a:rPr lang="sr-Latn-ME" dirty="0" smtClean="0"/>
              <a:t>održivog</a:t>
            </a:r>
            <a:r>
              <a:rPr lang="en-US" dirty="0" smtClean="0"/>
              <a:t> </a:t>
            </a:r>
            <a:r>
              <a:rPr lang="sr-Latn-ME" dirty="0" smtClean="0"/>
              <a:t>razvoja</a:t>
            </a:r>
            <a:r>
              <a:rPr lang="en-US" dirty="0" smtClean="0"/>
              <a:t> </a:t>
            </a:r>
            <a:r>
              <a:rPr lang="sr-Latn-ME" dirty="0" smtClean="0"/>
              <a:t>i turizma </a:t>
            </a:r>
            <a:r>
              <a:rPr lang="en-US" dirty="0" smtClean="0"/>
              <a:t>2013</a:t>
            </a:r>
            <a:r>
              <a:rPr lang="en-US" dirty="0"/>
              <a:t>. </a:t>
            </a:r>
            <a:r>
              <a:rPr lang="sr-Latn-ME" dirty="0" smtClean="0"/>
              <a:t>godine</a:t>
            </a:r>
            <a:r>
              <a:rPr lang="sr-Latn-ME" dirty="0"/>
              <a:t> </a:t>
            </a:r>
            <a:r>
              <a:rPr lang="sr-Latn-ME" dirty="0" smtClean="0"/>
              <a:t>i objavljen</a:t>
            </a:r>
            <a:r>
              <a:rPr lang="en-US" dirty="0" smtClean="0"/>
              <a:t> </a:t>
            </a:r>
            <a:r>
              <a:rPr lang="en-US" dirty="0"/>
              <a:t>je u </a:t>
            </a:r>
            <a:r>
              <a:rPr lang="sr-Latn-ME" dirty="0" smtClean="0"/>
              <a:t>Službenom listu broj </a:t>
            </a:r>
            <a:r>
              <a:rPr lang="en-US" dirty="0" smtClean="0"/>
              <a:t>5/2013</a:t>
            </a:r>
            <a:r>
              <a:rPr lang="en-US" dirty="0"/>
              <a:t>. </a:t>
            </a:r>
            <a:r>
              <a:rPr lang="sr-Latn-ME" dirty="0" smtClean="0"/>
              <a:t>U njemu</a:t>
            </a:r>
            <a:r>
              <a:rPr lang="en-US" dirty="0" smtClean="0"/>
              <a:t> je</a:t>
            </a:r>
            <a:r>
              <a:rPr lang="sr-Latn-ME" dirty="0" smtClean="0"/>
              <a:t> dat</a:t>
            </a:r>
            <a:r>
              <a:rPr lang="en-US" dirty="0" smtClean="0"/>
              <a:t> </a:t>
            </a:r>
            <a:r>
              <a:rPr lang="sr-Latn-ME" dirty="0" smtClean="0"/>
              <a:t>obrazac na kojem</a:t>
            </a:r>
            <a:r>
              <a:rPr lang="en-US" dirty="0" smtClean="0"/>
              <a:t> </a:t>
            </a:r>
            <a:r>
              <a:rPr lang="en-US" dirty="0"/>
              <a:t>se </a:t>
            </a:r>
            <a:r>
              <a:rPr lang="sr-Latn-ME" dirty="0" smtClean="0"/>
              <a:t>sačinjava</a:t>
            </a:r>
            <a:r>
              <a:rPr lang="en-US" dirty="0" smtClean="0"/>
              <a:t> </a:t>
            </a:r>
            <a:r>
              <a:rPr lang="en-US" dirty="0"/>
              <a:t>plan </a:t>
            </a:r>
            <a:r>
              <a:rPr lang="sr-Latn-ME" dirty="0"/>
              <a:t>u</a:t>
            </a:r>
            <a:r>
              <a:rPr lang="sr-Latn-ME" dirty="0" smtClean="0"/>
              <a:t>pravljanja</a:t>
            </a:r>
            <a:r>
              <a:rPr lang="en-US" dirty="0" smtClean="0"/>
              <a:t> </a:t>
            </a:r>
            <a:r>
              <a:rPr lang="sr-Latn-ME" dirty="0" smtClean="0"/>
              <a:t>otpadom.</a:t>
            </a:r>
            <a:r>
              <a:rPr lang="en-US" dirty="0" smtClean="0"/>
              <a:t> </a:t>
            </a:r>
            <a:endParaRPr lang="sr-Latn-ME" dirty="0"/>
          </a:p>
          <a:p>
            <a:pPr algn="just"/>
            <a:r>
              <a:rPr lang="en-US" dirty="0" smtClean="0"/>
              <a:t> </a:t>
            </a:r>
            <a:endParaRPr lang="sr-Latn-ME" dirty="0"/>
          </a:p>
          <a:p>
            <a:pPr algn="just"/>
            <a:r>
              <a:rPr lang="hr-HR" dirty="0" smtClean="0"/>
              <a:t> </a:t>
            </a:r>
            <a:endParaRPr lang="sr-Latn-ME" dirty="0"/>
          </a:p>
        </p:txBody>
      </p:sp>
    </p:spTree>
    <p:extLst>
      <p:ext uri="{BB962C8B-B14F-4D97-AF65-F5344CB8AC3E}">
        <p14:creationId xmlns:p14="http://schemas.microsoft.com/office/powerpoint/2010/main" val="41613353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268760"/>
            <a:ext cx="7992888" cy="4385816"/>
          </a:xfrm>
          <a:prstGeom prst="rect">
            <a:avLst/>
          </a:prstGeom>
          <a:noFill/>
        </p:spPr>
        <p:txBody>
          <a:bodyPr wrap="square" rtlCol="0">
            <a:spAutoFit/>
          </a:bodyPr>
          <a:lstStyle/>
          <a:p>
            <a:r>
              <a:rPr lang="sr-Latn-ME" dirty="0" smtClean="0"/>
              <a:t>Koraci u izradi PUO :</a:t>
            </a:r>
          </a:p>
          <a:p>
            <a:endParaRPr lang="sr-Latn-ME" dirty="0" smtClean="0"/>
          </a:p>
          <a:p>
            <a:pPr marL="342900" indent="-342900">
              <a:lnSpc>
                <a:spcPct val="150000"/>
              </a:lnSpc>
              <a:buAutoNum type="arabicPeriod"/>
            </a:pPr>
            <a:r>
              <a:rPr lang="sr-Latn-ME" dirty="0" smtClean="0"/>
              <a:t>Određivanje vrsta otpada i radnih procesa koji uzrokuju nastajanje otpada </a:t>
            </a:r>
          </a:p>
          <a:p>
            <a:pPr marL="342900" indent="-342900">
              <a:lnSpc>
                <a:spcPct val="150000"/>
              </a:lnSpc>
              <a:buAutoNum type="arabicPeriod"/>
            </a:pPr>
            <a:r>
              <a:rPr lang="sr-Latn-ME" dirty="0" smtClean="0"/>
              <a:t>Ispitivanje transformatorskih ulja na sadržaj PCB-ja kojim su punjeni veliki energetski transformatori proizvedeni prije 1984. godine</a:t>
            </a:r>
          </a:p>
          <a:p>
            <a:pPr marL="342900" indent="-342900" algn="just">
              <a:lnSpc>
                <a:spcPct val="150000"/>
              </a:lnSpc>
              <a:buAutoNum type="arabicPeriod"/>
            </a:pPr>
            <a:r>
              <a:rPr lang="sr-Latn-ME" dirty="0" smtClean="0"/>
              <a:t>Procjena </a:t>
            </a:r>
            <a:r>
              <a:rPr lang="hr-HR" dirty="0" smtClean="0"/>
              <a:t>količine </a:t>
            </a:r>
            <a:r>
              <a:rPr lang="hr-HR" dirty="0"/>
              <a:t>otpada za svaku identifikovanu vrstu otpada </a:t>
            </a:r>
            <a:r>
              <a:rPr lang="hr-HR" dirty="0" smtClean="0"/>
              <a:t>na godišnjem nivou</a:t>
            </a:r>
          </a:p>
          <a:p>
            <a:pPr marL="342900" indent="-342900" algn="just">
              <a:lnSpc>
                <a:spcPct val="150000"/>
              </a:lnSpc>
              <a:buAutoNum type="arabicPeriod"/>
            </a:pPr>
            <a:r>
              <a:rPr lang="sr-Latn-ME" dirty="0" smtClean="0"/>
              <a:t>Određivanje načina postupanja sa otpadom</a:t>
            </a:r>
          </a:p>
          <a:p>
            <a:pPr marL="342900" indent="-342900" algn="just">
              <a:lnSpc>
                <a:spcPct val="150000"/>
              </a:lnSpc>
              <a:buAutoNum type="arabicPeriod"/>
            </a:pPr>
            <a:r>
              <a:rPr lang="sr-Latn-ME" dirty="0" smtClean="0"/>
              <a:t>Određivanje privremenih skladišta otpada</a:t>
            </a:r>
          </a:p>
          <a:p>
            <a:pPr marL="342900" indent="-342900" algn="just">
              <a:lnSpc>
                <a:spcPct val="150000"/>
              </a:lnSpc>
              <a:buAutoNum type="arabicPeriod"/>
            </a:pPr>
            <a:r>
              <a:rPr lang="sr-Latn-ME" dirty="0" smtClean="0"/>
              <a:t>Određivanje lica koja će pratiti realizaciju PUO</a:t>
            </a:r>
          </a:p>
          <a:p>
            <a:pPr marL="342900" indent="-342900">
              <a:lnSpc>
                <a:spcPct val="150000"/>
              </a:lnSpc>
              <a:buAutoNum type="arabicPeriod"/>
            </a:pPr>
            <a:endParaRPr lang="sr-Latn-ME" dirty="0"/>
          </a:p>
        </p:txBody>
      </p:sp>
    </p:spTree>
    <p:extLst>
      <p:ext uri="{BB962C8B-B14F-4D97-AF65-F5344CB8AC3E}">
        <p14:creationId xmlns:p14="http://schemas.microsoft.com/office/powerpoint/2010/main" val="21462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97000">
              <a:schemeClr val="accent6">
                <a:lumMod val="60000"/>
                <a:lumOff val="40000"/>
              </a:schemeClr>
            </a:gs>
            <a:gs pos="0">
              <a:schemeClr val="bg1">
                <a:lumMod val="75000"/>
                <a:lumOff val="25000"/>
              </a:schemeClr>
            </a:gs>
            <a:gs pos="19000">
              <a:schemeClr val="tx1">
                <a:lumMod val="50000"/>
              </a:schemeClr>
            </a:gs>
            <a:gs pos="98000">
              <a:schemeClr val="tx2">
                <a:lumMod val="75000"/>
              </a:schemeClr>
            </a:gs>
          </a:gsLst>
          <a:lin ang="5400000" scaled="0"/>
          <a:tileRect/>
        </a:gradFill>
        <a:effectLst/>
      </p:bgPr>
    </p:bg>
    <p:spTree>
      <p:nvGrpSpPr>
        <p:cNvPr id="1" name=""/>
        <p:cNvGrpSpPr/>
        <p:nvPr/>
      </p:nvGrpSpPr>
      <p:grpSpPr>
        <a:xfrm>
          <a:off x="0" y="0"/>
          <a:ext cx="0" cy="0"/>
          <a:chOff x="0" y="0"/>
          <a:chExt cx="0" cy="0"/>
        </a:xfrm>
      </p:grpSpPr>
      <p:sp>
        <p:nvSpPr>
          <p:cNvPr id="2" name="Rectangle 1"/>
          <p:cNvSpPr/>
          <p:nvPr/>
        </p:nvSpPr>
        <p:spPr>
          <a:xfrm>
            <a:off x="516396" y="1268760"/>
            <a:ext cx="7992888" cy="5078313"/>
          </a:xfrm>
          <a:prstGeom prst="rect">
            <a:avLst/>
          </a:prstGeom>
        </p:spPr>
        <p:txBody>
          <a:bodyPr wrap="square">
            <a:spAutoFit/>
          </a:bodyPr>
          <a:lstStyle/>
          <a:p>
            <a:pPr algn="just"/>
            <a:r>
              <a:rPr lang="hr-HR" dirty="0"/>
              <a:t>Crnogorski elektroprenosni sistem a.d. (CGES AD) je nacionalni operator prenosne mreže. </a:t>
            </a:r>
            <a:r>
              <a:rPr lang="hr-HR" dirty="0" smtClean="0"/>
              <a:t>Prenosnu </a:t>
            </a:r>
            <a:r>
              <a:rPr lang="hr-HR" dirty="0"/>
              <a:t>mrežu </a:t>
            </a:r>
            <a:r>
              <a:rPr lang="hr-HR" dirty="0" smtClean="0"/>
              <a:t>čini:</a:t>
            </a:r>
          </a:p>
          <a:p>
            <a:pPr algn="just"/>
            <a:endParaRPr lang="hr-HR" dirty="0"/>
          </a:p>
          <a:p>
            <a:pPr algn="just">
              <a:lnSpc>
                <a:spcPct val="150000"/>
              </a:lnSpc>
            </a:pPr>
            <a:r>
              <a:rPr lang="hr-HR" dirty="0" smtClean="0"/>
              <a:t>- oko </a:t>
            </a:r>
            <a:r>
              <a:rPr lang="hr-HR" dirty="0"/>
              <a:t>280 km dalekovoda naponskog nivoa 400 </a:t>
            </a:r>
            <a:r>
              <a:rPr lang="hr-HR" dirty="0" smtClean="0"/>
              <a:t>kV</a:t>
            </a:r>
          </a:p>
          <a:p>
            <a:pPr algn="just">
              <a:lnSpc>
                <a:spcPct val="150000"/>
              </a:lnSpc>
            </a:pPr>
            <a:r>
              <a:rPr lang="hr-HR" dirty="0" smtClean="0"/>
              <a:t>- oko </a:t>
            </a:r>
            <a:r>
              <a:rPr lang="hr-HR" dirty="0"/>
              <a:t>400 km dalekovoda na naponskom nivou 220 kV </a:t>
            </a:r>
            <a:endParaRPr lang="hr-HR" dirty="0" smtClean="0"/>
          </a:p>
          <a:p>
            <a:pPr algn="just">
              <a:lnSpc>
                <a:spcPct val="150000"/>
              </a:lnSpc>
            </a:pPr>
            <a:r>
              <a:rPr lang="hr-HR" dirty="0" smtClean="0"/>
              <a:t>- oko </a:t>
            </a:r>
            <a:r>
              <a:rPr lang="hr-HR" dirty="0"/>
              <a:t>650 km 110 kV </a:t>
            </a:r>
            <a:r>
              <a:rPr lang="hr-HR" dirty="0" smtClean="0"/>
              <a:t>dalekovoda </a:t>
            </a:r>
          </a:p>
          <a:p>
            <a:pPr algn="just">
              <a:lnSpc>
                <a:spcPct val="150000"/>
              </a:lnSpc>
            </a:pPr>
            <a:r>
              <a:rPr lang="hr-HR" dirty="0" smtClean="0"/>
              <a:t>- devet </a:t>
            </a:r>
            <a:r>
              <a:rPr lang="hr-HR" dirty="0"/>
              <a:t>interkonektivnih </a:t>
            </a:r>
            <a:r>
              <a:rPr lang="hr-HR" dirty="0" smtClean="0"/>
              <a:t>dalekovoda</a:t>
            </a:r>
          </a:p>
          <a:p>
            <a:pPr algn="just">
              <a:lnSpc>
                <a:spcPct val="150000"/>
              </a:lnSpc>
            </a:pPr>
            <a:r>
              <a:rPr lang="hr-HR" dirty="0" smtClean="0"/>
              <a:t>- dvanaest trafostanica </a:t>
            </a:r>
            <a:r>
              <a:rPr lang="hr-HR" dirty="0"/>
              <a:t>naponskog nivoa 110/35 kV </a:t>
            </a:r>
            <a:r>
              <a:rPr lang="hr-HR" dirty="0" smtClean="0"/>
              <a:t>: </a:t>
            </a:r>
            <a:r>
              <a:rPr lang="hr-HR" dirty="0"/>
              <a:t>TS Tivat, TS </a:t>
            </a:r>
            <a:r>
              <a:rPr lang="hr-HR" dirty="0" smtClean="0"/>
              <a:t>Budva,</a:t>
            </a:r>
          </a:p>
          <a:p>
            <a:pPr algn="just">
              <a:lnSpc>
                <a:spcPct val="150000"/>
              </a:lnSpc>
            </a:pPr>
            <a:r>
              <a:rPr lang="hr-HR" dirty="0" smtClean="0"/>
              <a:t>TS </a:t>
            </a:r>
            <a:r>
              <a:rPr lang="hr-HR" dirty="0"/>
              <a:t>Herceg Novi, TS Bar, TS Ulcinj, TS Virpazar, TS Cetinje, TS Danilovgrad, TS Nikšić, TS Berane, TS Pljevlja 1 i TS </a:t>
            </a:r>
            <a:r>
              <a:rPr lang="hr-HR" dirty="0" smtClean="0"/>
              <a:t>Kotor </a:t>
            </a:r>
          </a:p>
          <a:p>
            <a:pPr algn="just">
              <a:lnSpc>
                <a:spcPct val="150000"/>
              </a:lnSpc>
            </a:pPr>
            <a:r>
              <a:rPr lang="hr-HR" dirty="0" smtClean="0"/>
              <a:t>- dvije trafostanice </a:t>
            </a:r>
            <a:r>
              <a:rPr lang="hr-HR" dirty="0"/>
              <a:t>220/110/35 </a:t>
            </a:r>
            <a:r>
              <a:rPr lang="hr-HR" dirty="0" smtClean="0"/>
              <a:t>kV: </a:t>
            </a:r>
            <a:r>
              <a:rPr lang="hr-HR" dirty="0"/>
              <a:t>TS Mojkovac i TS Podgorica </a:t>
            </a:r>
            <a:r>
              <a:rPr lang="hr-HR" dirty="0" smtClean="0"/>
              <a:t>2</a:t>
            </a:r>
          </a:p>
          <a:p>
            <a:pPr algn="just">
              <a:lnSpc>
                <a:spcPct val="150000"/>
              </a:lnSpc>
            </a:pPr>
            <a:r>
              <a:rPr lang="hr-HR" dirty="0" smtClean="0"/>
              <a:t>- tri trafostanice </a:t>
            </a:r>
            <a:r>
              <a:rPr lang="hr-HR" dirty="0"/>
              <a:t>400 kV nivoa su: TS 400/220/110 Pljevlja 2, TS </a:t>
            </a:r>
            <a:r>
              <a:rPr lang="hr-HR" dirty="0" smtClean="0"/>
              <a:t>400/110</a:t>
            </a:r>
          </a:p>
          <a:p>
            <a:pPr algn="just">
              <a:lnSpc>
                <a:spcPct val="150000"/>
              </a:lnSpc>
            </a:pPr>
            <a:r>
              <a:rPr lang="hr-HR" dirty="0" smtClean="0"/>
              <a:t>kV </a:t>
            </a:r>
            <a:r>
              <a:rPr lang="hr-HR" dirty="0"/>
              <a:t>Ribarevine i TS 400/110 kV Podgorica </a:t>
            </a:r>
            <a:r>
              <a:rPr lang="hr-HR" dirty="0" smtClean="0"/>
              <a:t>1 </a:t>
            </a:r>
            <a:endParaRPr lang="sr-Latn-ME" dirty="0"/>
          </a:p>
        </p:txBody>
      </p:sp>
    </p:spTree>
    <p:extLst>
      <p:ext uri="{BB962C8B-B14F-4D97-AF65-F5344CB8AC3E}">
        <p14:creationId xmlns:p14="http://schemas.microsoft.com/office/powerpoint/2010/main" val="890506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136904" cy="5909310"/>
          </a:xfrm>
          <a:prstGeom prst="rect">
            <a:avLst/>
          </a:prstGeom>
        </p:spPr>
        <p:txBody>
          <a:bodyPr wrap="square">
            <a:spAutoFit/>
          </a:bodyPr>
          <a:lstStyle/>
          <a:p>
            <a:r>
              <a:rPr lang="sr-Latn-ME" dirty="0" smtClean="0"/>
              <a:t>Upravljanje otpadom</a:t>
            </a:r>
          </a:p>
          <a:p>
            <a:endParaRPr lang="sr-Latn-ME" dirty="0"/>
          </a:p>
          <a:p>
            <a:pPr marL="285750" indent="-285750" algn="just">
              <a:buFont typeface="Wingdings"/>
              <a:buChar char="Ø"/>
            </a:pPr>
            <a:r>
              <a:rPr lang="hr-HR" dirty="0" smtClean="0"/>
              <a:t>Internim uputstvom CGES AD - „Uputstvo </a:t>
            </a:r>
            <a:r>
              <a:rPr lang="hr-HR" dirty="0"/>
              <a:t>o načinu postupanja sa demontiranom opremom i </a:t>
            </a:r>
            <a:r>
              <a:rPr lang="hr-HR" dirty="0" smtClean="0"/>
              <a:t>materijalom”-  predviđen je način postupanja sa opremom koja se demontira iz objekata Elektroprenos-a. Obrazovana je Komisija čiji je zadatak da pregleda demontiranu opremu i odredi da li oprema može služiti kao rezervna ili se proglašava otpadnom. Nakon sprovedenog postupka, Komisija vrši popis opreme koja je proglašena otpadom i dalje se sa njome postupa prema PUO. Takođe, Komisija organizuje </a:t>
            </a:r>
            <a:r>
              <a:rPr lang="hr-HR" dirty="0"/>
              <a:t>privremeno </a:t>
            </a:r>
            <a:r>
              <a:rPr lang="hr-HR" dirty="0" smtClean="0"/>
              <a:t>skladištenje otpada, </a:t>
            </a:r>
            <a:r>
              <a:rPr lang="hr-HR" dirty="0"/>
              <a:t>angažuje ovlašćene firme </a:t>
            </a:r>
            <a:r>
              <a:rPr lang="hr-HR" dirty="0" smtClean="0"/>
              <a:t>koje vrše preuzimanje otpada i </a:t>
            </a:r>
            <a:r>
              <a:rPr lang="hr-HR" dirty="0"/>
              <a:t>obezbjeđuje da se otpad preuzme na bezbjedan način koji ne ugrožava život ljudi i životnu sredinu. </a:t>
            </a:r>
            <a:endParaRPr lang="hr-HR" dirty="0" smtClean="0"/>
          </a:p>
          <a:p>
            <a:pPr marL="285750" indent="-285750" algn="just">
              <a:buFont typeface="Wingdings"/>
              <a:buChar char="Ø"/>
            </a:pPr>
            <a:r>
              <a:rPr lang="hr-HR" dirty="0" smtClean="0"/>
              <a:t>Prema PUO sve trafostanice Elektroprenosa određene su za privremena skladišta neopasnog otpada. Pet trafostanica je određeno za privremena skladišta opasnog otpada pod šifrom 16 02 13*. Otpad iz uljnih jama može se  proizvesti u svim trafostanicama. Otpad od kompjuterske opreme  20 01 35* se skladišti u posebnoj prostoriji u zgradi Nacionalnog dispečerskog </a:t>
            </a:r>
            <a:r>
              <a:rPr lang="hr-HR" dirty="0" smtClean="0"/>
              <a:t>centra. Otpadno </a:t>
            </a:r>
            <a:r>
              <a:rPr lang="hr-HR" dirty="0" smtClean="0"/>
              <a:t>transformatorsko ulje 13 03 07* se skladišti u Magacinskom dijelu TS Podgorica 1 kao i zauljani apsorbensi, krpe, odjeća, koje se vode  pod šifrom 15 02 02*, za koje je obezbijeđen poseban kontejner.</a:t>
            </a:r>
            <a:endParaRPr lang="vi-VN" dirty="0"/>
          </a:p>
        </p:txBody>
      </p:sp>
    </p:spTree>
    <p:extLst>
      <p:ext uri="{BB962C8B-B14F-4D97-AF65-F5344CB8AC3E}">
        <p14:creationId xmlns:p14="http://schemas.microsoft.com/office/powerpoint/2010/main" val="1121253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31116394"/>
              </p:ext>
            </p:extLst>
          </p:nvPr>
        </p:nvGraphicFramePr>
        <p:xfrm>
          <a:off x="755576" y="620688"/>
          <a:ext cx="7560840" cy="5923280"/>
        </p:xfrm>
        <a:graphic>
          <a:graphicData uri="http://schemas.openxmlformats.org/drawingml/2006/table">
            <a:tbl>
              <a:tblPr firstRow="1" bandRow="1">
                <a:tableStyleId>{5C22544A-7EE6-4342-B048-85BDC9FD1C3A}</a:tableStyleId>
              </a:tblPr>
              <a:tblGrid>
                <a:gridCol w="2088232"/>
                <a:gridCol w="1368152"/>
                <a:gridCol w="1440160"/>
                <a:gridCol w="2664296"/>
              </a:tblGrid>
              <a:tr h="370840">
                <a:tc>
                  <a:txBody>
                    <a:bodyPr/>
                    <a:lstStyle/>
                    <a:p>
                      <a:pPr algn="ctr">
                        <a:spcAft>
                          <a:spcPts val="0"/>
                        </a:spcAft>
                      </a:pPr>
                      <a:r>
                        <a:rPr lang="sr-Latn-ME" sz="1000" dirty="0" smtClean="0">
                          <a:solidFill>
                            <a:srgbClr val="000000"/>
                          </a:solidFill>
                          <a:effectLst/>
                          <a:latin typeface="Arial"/>
                          <a:ea typeface="Times New Roman"/>
                          <a:cs typeface="Times New Roman"/>
                        </a:rPr>
                        <a:t>Vrsta</a:t>
                      </a:r>
                      <a:r>
                        <a:rPr lang="sr-Latn-ME" sz="1000" baseline="0" dirty="0" smtClean="0">
                          <a:solidFill>
                            <a:srgbClr val="000000"/>
                          </a:solidFill>
                          <a:effectLst/>
                          <a:latin typeface="Arial"/>
                          <a:ea typeface="Times New Roman"/>
                          <a:cs typeface="Times New Roman"/>
                        </a:rPr>
                        <a:t> otpada iz Kataloga otpada</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000" dirty="0" smtClean="0">
                          <a:solidFill>
                            <a:srgbClr val="000000"/>
                          </a:solidFill>
                          <a:effectLst/>
                          <a:latin typeface="Arial"/>
                          <a:ea typeface="Times New Roman"/>
                          <a:cs typeface="Times New Roman"/>
                        </a:rPr>
                        <a:t>Kataloški</a:t>
                      </a:r>
                      <a:r>
                        <a:rPr lang="sr-Latn-ME" sz="1000" baseline="0" dirty="0" smtClean="0">
                          <a:solidFill>
                            <a:srgbClr val="000000"/>
                          </a:solidFill>
                          <a:effectLst/>
                          <a:latin typeface="Arial"/>
                          <a:ea typeface="Times New Roman"/>
                          <a:cs typeface="Times New Roman"/>
                        </a:rPr>
                        <a:t> broj</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000" dirty="0" smtClean="0">
                          <a:solidFill>
                            <a:srgbClr val="000000"/>
                          </a:solidFill>
                          <a:effectLst/>
                          <a:latin typeface="Arial"/>
                          <a:ea typeface="Times New Roman"/>
                          <a:cs typeface="Times New Roman"/>
                        </a:rPr>
                        <a:t>Planirane</a:t>
                      </a:r>
                      <a:r>
                        <a:rPr lang="sr-Latn-ME" sz="1000" baseline="0" dirty="0" smtClean="0">
                          <a:solidFill>
                            <a:srgbClr val="000000"/>
                          </a:solidFill>
                          <a:effectLst/>
                          <a:latin typeface="Arial"/>
                          <a:ea typeface="Times New Roman"/>
                          <a:cs typeface="Times New Roman"/>
                        </a:rPr>
                        <a:t> količine otpada na </a:t>
                      </a:r>
                      <a:r>
                        <a:rPr lang="en-US" sz="1000" dirty="0" smtClean="0">
                          <a:solidFill>
                            <a:srgbClr val="000000"/>
                          </a:solidFill>
                          <a:effectLst/>
                          <a:latin typeface="Arial"/>
                          <a:ea typeface="Times New Roman"/>
                          <a:cs typeface="Times New Roman"/>
                        </a:rPr>
                        <a:t>god</a:t>
                      </a:r>
                      <a:r>
                        <a:rPr lang="sr-Latn-ME" sz="1000" dirty="0" smtClean="0">
                          <a:solidFill>
                            <a:srgbClr val="000000"/>
                          </a:solidFill>
                          <a:effectLst/>
                          <a:latin typeface="Arial"/>
                          <a:ea typeface="Times New Roman"/>
                          <a:cs typeface="Times New Roman"/>
                        </a:rPr>
                        <a:t>.</a:t>
                      </a:r>
                      <a:r>
                        <a:rPr lang="en-US" sz="1000" dirty="0" smtClean="0">
                          <a:solidFill>
                            <a:srgbClr val="000000"/>
                          </a:solidFill>
                          <a:effectLst/>
                          <a:latin typeface="Arial"/>
                          <a:ea typeface="Times New Roman"/>
                          <a:cs typeface="Times New Roman"/>
                        </a:rPr>
                        <a:t> </a:t>
                      </a:r>
                      <a:r>
                        <a:rPr lang="sr-Latn-ME" sz="1000" dirty="0" smtClean="0">
                          <a:solidFill>
                            <a:srgbClr val="000000"/>
                          </a:solidFill>
                          <a:effectLst/>
                          <a:latin typeface="Arial"/>
                          <a:ea typeface="Times New Roman"/>
                          <a:cs typeface="Times New Roman"/>
                        </a:rPr>
                        <a:t>nivou</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000" dirty="0" smtClean="0">
                          <a:solidFill>
                            <a:srgbClr val="000000"/>
                          </a:solidFill>
                          <a:effectLst/>
                          <a:latin typeface="Arial"/>
                          <a:ea typeface="Times New Roman"/>
                          <a:cs typeface="Times New Roman"/>
                        </a:rPr>
                        <a:t>Postupanje</a:t>
                      </a:r>
                      <a:r>
                        <a:rPr lang="sr-Latn-ME" sz="1000" baseline="0" dirty="0" smtClean="0">
                          <a:solidFill>
                            <a:srgbClr val="000000"/>
                          </a:solidFill>
                          <a:effectLst/>
                          <a:latin typeface="Arial"/>
                          <a:ea typeface="Times New Roman"/>
                          <a:cs typeface="Times New Roman"/>
                        </a:rPr>
                        <a:t> sa otpadom</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spcAft>
                          <a:spcPts val="0"/>
                        </a:spcAft>
                      </a:pPr>
                      <a:r>
                        <a:rPr lang="sr-Latn-ME" sz="1200" dirty="0" smtClean="0">
                          <a:solidFill>
                            <a:srgbClr val="000000"/>
                          </a:solidFill>
                          <a:effectLst/>
                          <a:latin typeface="Times New Roman"/>
                          <a:ea typeface="Times New Roman"/>
                          <a:cs typeface="Times New Roman"/>
                        </a:rPr>
                        <a:t>mineralna</a:t>
                      </a:r>
                      <a:r>
                        <a:rPr lang="sr-Latn-ME" sz="1200" baseline="0" dirty="0" smtClean="0">
                          <a:solidFill>
                            <a:srgbClr val="000000"/>
                          </a:solidFill>
                          <a:effectLst/>
                          <a:latin typeface="Times New Roman"/>
                          <a:ea typeface="Times New Roman"/>
                          <a:cs typeface="Times New Roman"/>
                        </a:rPr>
                        <a:t> nehlorovana ulja za izolaciju i prenos toplote</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13 03 07*</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2000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just">
                        <a:spcAft>
                          <a:spcPts val="0"/>
                        </a:spcAft>
                      </a:pPr>
                      <a:r>
                        <a:rPr lang="en-US" sz="1000" dirty="0">
                          <a:solidFill>
                            <a:srgbClr val="000000"/>
                          </a:solidFill>
                          <a:effectLst/>
                          <a:latin typeface="Arial"/>
                          <a:ea typeface="Times New Roman"/>
                          <a:cs typeface="Times New Roman"/>
                        </a:rPr>
                        <a:t>privremeno skladištenje</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lgn="just">
                        <a:spcAft>
                          <a:spcPts val="0"/>
                        </a:spcAft>
                      </a:pPr>
                      <a:r>
                        <a:rPr lang="sr-Latn-ME" sz="1000" dirty="0" smtClean="0">
                          <a:solidFill>
                            <a:srgbClr val="000000"/>
                          </a:solidFill>
                          <a:effectLst/>
                          <a:latin typeface="Arial"/>
                          <a:ea typeface="Times New Roman"/>
                          <a:cs typeface="Times New Roman"/>
                        </a:rPr>
                        <a:t>odbačena</a:t>
                      </a:r>
                      <a:r>
                        <a:rPr lang="sr-Latn-ME" sz="1000" baseline="0" dirty="0" smtClean="0">
                          <a:solidFill>
                            <a:srgbClr val="000000"/>
                          </a:solidFill>
                          <a:effectLst/>
                          <a:latin typeface="Arial"/>
                          <a:ea typeface="Times New Roman"/>
                          <a:cs typeface="Times New Roman"/>
                        </a:rPr>
                        <a:t> oprema</a:t>
                      </a:r>
                      <a:r>
                        <a:rPr lang="en-US" sz="1000" dirty="0" smtClean="0">
                          <a:solidFill>
                            <a:srgbClr val="000000"/>
                          </a:solidFill>
                          <a:effectLst/>
                          <a:latin typeface="Arial"/>
                          <a:ea typeface="Times New Roman"/>
                          <a:cs typeface="Times New Roman"/>
                        </a:rPr>
                        <a:t> koja</a:t>
                      </a:r>
                      <a:r>
                        <a:rPr lang="sr-Latn-ME" sz="1000" baseline="0" dirty="0" smtClean="0">
                          <a:solidFill>
                            <a:srgbClr val="000000"/>
                          </a:solidFill>
                          <a:effectLst/>
                          <a:latin typeface="Arial"/>
                          <a:ea typeface="Times New Roman"/>
                          <a:cs typeface="Times New Roman"/>
                        </a:rPr>
                        <a:t> sadrži</a:t>
                      </a:r>
                      <a:r>
                        <a:rPr lang="en-US" sz="1000" dirty="0" smtClean="0">
                          <a:solidFill>
                            <a:srgbClr val="000000"/>
                          </a:solidFill>
                          <a:effectLst/>
                          <a:latin typeface="Arial"/>
                          <a:ea typeface="Times New Roman"/>
                          <a:cs typeface="Times New Roman"/>
                        </a:rPr>
                        <a:t> </a:t>
                      </a:r>
                      <a:r>
                        <a:rPr lang="sr-Latn-ME" sz="1000" baseline="0" dirty="0" smtClean="0">
                          <a:solidFill>
                            <a:srgbClr val="000000"/>
                          </a:solidFill>
                          <a:effectLst/>
                          <a:latin typeface="Arial"/>
                          <a:ea typeface="Times New Roman"/>
                          <a:cs typeface="Times New Roman"/>
                        </a:rPr>
                        <a:t> opasne</a:t>
                      </a:r>
                      <a:r>
                        <a:rPr lang="en-US" sz="1000" dirty="0" smtClean="0">
                          <a:solidFill>
                            <a:srgbClr val="000000"/>
                          </a:solidFill>
                          <a:effectLst/>
                          <a:latin typeface="Arial"/>
                          <a:ea typeface="Times New Roman"/>
                          <a:cs typeface="Times New Roman"/>
                        </a:rPr>
                        <a:t> </a:t>
                      </a:r>
                      <a:r>
                        <a:rPr lang="sr-Latn-ME" sz="1000" dirty="0" smtClean="0">
                          <a:solidFill>
                            <a:srgbClr val="000000"/>
                          </a:solidFill>
                          <a:effectLst/>
                          <a:latin typeface="Arial"/>
                          <a:ea typeface="Times New Roman"/>
                          <a:cs typeface="Times New Roman"/>
                        </a:rPr>
                        <a:t>komponente</a:t>
                      </a:r>
                      <a:r>
                        <a:rPr lang="en-US" sz="1000" dirty="0" smtClean="0">
                          <a:solidFill>
                            <a:srgbClr val="000000"/>
                          </a:solidFill>
                          <a:effectLst/>
                          <a:latin typeface="Arial"/>
                          <a:ea typeface="Times New Roman"/>
                          <a:cs typeface="Times New Roman"/>
                        </a:rPr>
                        <a:t> </a:t>
                      </a:r>
                      <a:r>
                        <a:rPr lang="sr-Latn-ME" sz="1000" dirty="0" smtClean="0">
                          <a:solidFill>
                            <a:srgbClr val="000000"/>
                          </a:solidFill>
                          <a:effectLst/>
                          <a:latin typeface="Arial"/>
                          <a:ea typeface="Times New Roman"/>
                          <a:cs typeface="Times New Roman"/>
                        </a:rPr>
                        <a:t>drugačija</a:t>
                      </a:r>
                      <a:r>
                        <a:rPr lang="sr-Latn-ME" sz="1000" baseline="0" dirty="0" smtClean="0">
                          <a:solidFill>
                            <a:srgbClr val="000000"/>
                          </a:solidFill>
                          <a:effectLst/>
                          <a:latin typeface="Arial"/>
                          <a:ea typeface="Times New Roman"/>
                          <a:cs typeface="Times New Roman"/>
                        </a:rPr>
                        <a:t> </a:t>
                      </a:r>
                      <a:r>
                        <a:rPr lang="en-US" sz="1000" dirty="0" smtClean="0">
                          <a:solidFill>
                            <a:srgbClr val="000000"/>
                          </a:solidFill>
                          <a:effectLst/>
                          <a:latin typeface="Arial"/>
                          <a:ea typeface="Times New Roman"/>
                          <a:cs typeface="Times New Roman"/>
                        </a:rPr>
                        <a:t> </a:t>
                      </a:r>
                      <a:r>
                        <a:rPr lang="en-US" sz="1000" dirty="0">
                          <a:solidFill>
                            <a:srgbClr val="000000"/>
                          </a:solidFill>
                          <a:effectLst/>
                          <a:latin typeface="Arial"/>
                          <a:ea typeface="Times New Roman"/>
                          <a:cs typeface="Times New Roman"/>
                        </a:rPr>
                        <a:t>od 16 02 09*-16 02 12*</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16 02 13*</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60000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en-US" sz="1000" dirty="0">
                          <a:solidFill>
                            <a:srgbClr val="000000"/>
                          </a:solidFill>
                          <a:effectLst/>
                          <a:latin typeface="Arial"/>
                          <a:ea typeface="Times New Roman"/>
                          <a:cs typeface="Times New Roman"/>
                        </a:rPr>
                        <a:t>privremeno skladištenje u roku propisanom zakonom do predaje ovlašćenom licu koje ima dozvolu za obradu ove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lgn="just">
                        <a:spcAft>
                          <a:spcPts val="0"/>
                        </a:spcAft>
                      </a:pPr>
                      <a:r>
                        <a:rPr lang="en-US" sz="1000">
                          <a:solidFill>
                            <a:srgbClr val="000000"/>
                          </a:solidFill>
                          <a:effectLst/>
                          <a:latin typeface="Arial"/>
                          <a:ea typeface="Times New Roman"/>
                          <a:cs typeface="Times New Roman"/>
                        </a:rPr>
                        <a:t>olovne baterije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16 06 01*</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mijenjaju se u slučaju kvara</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hr-HR" sz="1000" dirty="0">
                          <a:effectLst/>
                          <a:latin typeface="Arial"/>
                          <a:ea typeface="Times New Roman"/>
                          <a:cs typeface="Times New Roman"/>
                        </a:rPr>
                        <a:t>nakon demontaže akumulatorske baterije preuzima lice koje je izvršilo demontažu i neutralizaciju a koje ima dozvolu za sakupljanje ove vrsta otpada.</a:t>
                      </a:r>
                      <a:endParaRPr lang="sr-Latn-ME" sz="1000" dirty="0">
                        <a:effectLst/>
                        <a:latin typeface="Times New Roman"/>
                        <a:ea typeface="Times New Roman"/>
                        <a:cs typeface="Times New Roman"/>
                      </a:endParaRPr>
                    </a:p>
                  </a:txBody>
                  <a:tcPr marL="68580" marR="68580" marT="0" marB="0"/>
                </a:tc>
              </a:tr>
              <a:tr h="370840">
                <a:tc>
                  <a:txBody>
                    <a:bodyPr/>
                    <a:lstStyle/>
                    <a:p>
                      <a:pPr algn="just">
                        <a:spcAft>
                          <a:spcPts val="0"/>
                        </a:spcAft>
                      </a:pPr>
                      <a:r>
                        <a:rPr lang="sr-Latn-ME" sz="1000" dirty="0" smtClean="0">
                          <a:solidFill>
                            <a:srgbClr val="000000"/>
                          </a:solidFill>
                          <a:effectLst/>
                          <a:latin typeface="Arial"/>
                          <a:ea typeface="Times New Roman"/>
                          <a:cs typeface="Times New Roman"/>
                        </a:rPr>
                        <a:t>muljevi</a:t>
                      </a:r>
                      <a:r>
                        <a:rPr lang="en-US" sz="1000" dirty="0" smtClean="0">
                          <a:solidFill>
                            <a:srgbClr val="000000"/>
                          </a:solidFill>
                          <a:effectLst/>
                          <a:latin typeface="Arial"/>
                          <a:ea typeface="Times New Roman"/>
                          <a:cs typeface="Times New Roman"/>
                        </a:rPr>
                        <a:t> </a:t>
                      </a:r>
                      <a:r>
                        <a:rPr lang="en-US" sz="1000" dirty="0">
                          <a:solidFill>
                            <a:srgbClr val="000000"/>
                          </a:solidFill>
                          <a:effectLst/>
                          <a:latin typeface="Arial"/>
                          <a:ea typeface="Times New Roman"/>
                          <a:cs typeface="Times New Roman"/>
                        </a:rPr>
                        <a:t>iz separatora </a:t>
                      </a:r>
                      <a:r>
                        <a:rPr lang="sr-Latn-ME" sz="1000" dirty="0" smtClean="0">
                          <a:solidFill>
                            <a:srgbClr val="000000"/>
                          </a:solidFill>
                          <a:effectLst/>
                          <a:latin typeface="Arial"/>
                          <a:ea typeface="Times New Roman"/>
                          <a:cs typeface="Times New Roman"/>
                        </a:rPr>
                        <a:t>ulje/voda</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13 05 02*</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ne može se precizirati</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just">
                        <a:spcAft>
                          <a:spcPts val="0"/>
                        </a:spcAft>
                      </a:pPr>
                      <a:r>
                        <a:rPr lang="en-US" sz="1000" dirty="0">
                          <a:solidFill>
                            <a:srgbClr val="000000"/>
                          </a:solidFill>
                          <a:effectLst/>
                          <a:latin typeface="Arial"/>
                          <a:ea typeface="Times New Roman"/>
                          <a:cs typeface="Times New Roman"/>
                        </a:rPr>
                        <a:t>pražnjenje uljne jame obavlja firma koja ima dozvolu za sakupljanje i obradu navedene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lgn="just">
                        <a:spcAft>
                          <a:spcPts val="0"/>
                        </a:spcAft>
                      </a:pPr>
                      <a:r>
                        <a:rPr lang="en-US" sz="1000" dirty="0">
                          <a:solidFill>
                            <a:srgbClr val="000000"/>
                          </a:solidFill>
                          <a:effectLst/>
                          <a:latin typeface="Arial"/>
                          <a:ea typeface="Times New Roman"/>
                          <a:cs typeface="Times New Roman"/>
                        </a:rPr>
                        <a:t>zauljena voda iz separatora ulje/voda</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13 05 07*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ne može se precizirati</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just">
                        <a:spcAft>
                          <a:spcPts val="0"/>
                        </a:spcAft>
                      </a:pPr>
                      <a:r>
                        <a:rPr lang="en-US" sz="1000" dirty="0">
                          <a:solidFill>
                            <a:srgbClr val="000000"/>
                          </a:solidFill>
                          <a:effectLst/>
                          <a:latin typeface="Arial"/>
                          <a:ea typeface="Times New Roman"/>
                          <a:cs typeface="Times New Roman"/>
                        </a:rPr>
                        <a:t>pražnjenje uljne jame obavlja firma koja ima dozvolu za sakupljanje i obradu navedene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lgn="just">
                        <a:spcAft>
                          <a:spcPts val="0"/>
                        </a:spcAft>
                      </a:pPr>
                      <a:r>
                        <a:rPr lang="en-US" sz="1000" dirty="0">
                          <a:solidFill>
                            <a:srgbClr val="000000"/>
                          </a:solidFill>
                          <a:effectLst/>
                          <a:latin typeface="Arial"/>
                          <a:ea typeface="Times New Roman"/>
                          <a:cs typeface="Times New Roman"/>
                        </a:rPr>
                        <a:t>mješavina otpada iz komore za otpad i separatora </a:t>
                      </a:r>
                      <a:r>
                        <a:rPr lang="en-US" sz="1000" dirty="0" smtClean="0">
                          <a:solidFill>
                            <a:srgbClr val="000000"/>
                          </a:solidFill>
                          <a:effectLst/>
                          <a:latin typeface="Arial"/>
                          <a:ea typeface="Times New Roman"/>
                          <a:cs typeface="Times New Roman"/>
                        </a:rPr>
                        <a:t>ulje/</a:t>
                      </a:r>
                      <a:r>
                        <a:rPr lang="sr-Latn-ME" sz="1000" dirty="0" smtClean="0">
                          <a:solidFill>
                            <a:srgbClr val="000000"/>
                          </a:solidFill>
                          <a:effectLst/>
                          <a:latin typeface="Arial"/>
                          <a:ea typeface="Times New Roman"/>
                          <a:cs typeface="Times New Roman"/>
                        </a:rPr>
                        <a:t>voda</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13 05 08*</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ne može se precizirati</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just">
                        <a:spcAft>
                          <a:spcPts val="0"/>
                        </a:spcAft>
                      </a:pPr>
                      <a:r>
                        <a:rPr lang="en-US" sz="1000" dirty="0">
                          <a:solidFill>
                            <a:srgbClr val="000000"/>
                          </a:solidFill>
                          <a:effectLst/>
                          <a:latin typeface="Arial"/>
                          <a:ea typeface="Times New Roman"/>
                          <a:cs typeface="Times New Roman"/>
                        </a:rPr>
                        <a:t>pražnjenje uljne jame obavlja firma koja ima dozvolu za sakupljanje i obradu navedene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spcAft>
                          <a:spcPts val="0"/>
                        </a:spcAft>
                        <a:tabLst>
                          <a:tab pos="5638800" algn="l"/>
                        </a:tabLst>
                      </a:pPr>
                      <a:r>
                        <a:rPr lang="hr-HR" sz="1000" spc="5">
                          <a:effectLst/>
                          <a:latin typeface="Arial"/>
                          <a:ea typeface="Times New Roman"/>
                          <a:cs typeface="Times New Roman"/>
                        </a:rPr>
                        <a:t>apsorbenti, materijali za filtere (uključujući filtere za ulje koji nijesu drugačije specifikovani), krpe za brisanje, zaštitna odjeća, koji su kontaminirani opasnim supstancama</a:t>
                      </a:r>
                      <a:endParaRPr lang="sr-Latn-ME" sz="1000">
                        <a:effectLst/>
                        <a:latin typeface="Times New Roman"/>
                        <a:ea typeface="Times New Roman"/>
                        <a:cs typeface="Times New Roman"/>
                      </a:endParaRPr>
                    </a:p>
                  </a:txBody>
                  <a:tcPr marL="68580" marR="68580" marT="0" marB="0"/>
                </a:tc>
                <a:tc>
                  <a:txBody>
                    <a:bodyPr/>
                    <a:lstStyle/>
                    <a:p>
                      <a:pPr algn="ctr">
                        <a:spcAft>
                          <a:spcPts val="0"/>
                        </a:spcAft>
                      </a:pPr>
                      <a:r>
                        <a:rPr lang="en-US" sz="1000" spc="5">
                          <a:solidFill>
                            <a:srgbClr val="000000"/>
                          </a:solidFill>
                          <a:effectLst/>
                          <a:latin typeface="Arial"/>
                          <a:ea typeface="Times New Roman"/>
                          <a:cs typeface="Times New Roman"/>
                        </a:rPr>
                        <a:t>15 02 02*</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500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en-US" sz="1000" dirty="0">
                          <a:solidFill>
                            <a:srgbClr val="000000"/>
                          </a:solidFill>
                          <a:effectLst/>
                          <a:latin typeface="Arial"/>
                          <a:ea typeface="Times New Roman"/>
                          <a:cs typeface="Times New Roman"/>
                        </a:rPr>
                        <a:t>privremeno skladištenje u roku propisanom zakonom do predaje ovlašćenom licu koje ima dozvolu za sakupljanje ove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spcAft>
                          <a:spcPts val="0"/>
                        </a:spcAft>
                        <a:tabLst>
                          <a:tab pos="5638800" algn="l"/>
                        </a:tabLst>
                      </a:pPr>
                      <a:r>
                        <a:rPr lang="hr-HR" sz="1000">
                          <a:effectLst/>
                          <a:latin typeface="Arial"/>
                          <a:ea typeface="Times New Roman"/>
                          <a:cs typeface="Times New Roman"/>
                        </a:rPr>
                        <a:t>odbačena električna i elektronska oprema drugačija od 20 01 21* i </a:t>
                      </a:r>
                      <a:endParaRPr lang="sr-Latn-ME" sz="1000">
                        <a:effectLst/>
                        <a:latin typeface="Times New Roman"/>
                        <a:ea typeface="Times New Roman"/>
                        <a:cs typeface="Times New Roman"/>
                      </a:endParaRPr>
                    </a:p>
                    <a:p>
                      <a:pPr>
                        <a:spcAft>
                          <a:spcPts val="0"/>
                        </a:spcAft>
                        <a:tabLst>
                          <a:tab pos="5638800" algn="l"/>
                        </a:tabLst>
                      </a:pPr>
                      <a:r>
                        <a:rPr lang="hr-HR" sz="1000">
                          <a:effectLst/>
                          <a:latin typeface="Arial"/>
                          <a:ea typeface="Times New Roman"/>
                          <a:cs typeface="Times New Roman"/>
                        </a:rPr>
                        <a:t>20 01 23* koja sadrži opasne komponente</a:t>
                      </a:r>
                      <a:endParaRPr lang="sr-Latn-ME" sz="1000">
                        <a:effectLst/>
                        <a:latin typeface="Times New Roman"/>
                        <a:ea typeface="Times New Roman"/>
                        <a:cs typeface="Times New Roman"/>
                      </a:endParaRPr>
                    </a:p>
                    <a:p>
                      <a:pPr algn="just">
                        <a:spcAft>
                          <a:spcPts val="0"/>
                        </a:spcAft>
                      </a:pPr>
                      <a:r>
                        <a:rPr lang="en-US" sz="1000">
                          <a:solidFill>
                            <a:srgbClr val="000000"/>
                          </a:solidFill>
                          <a:effectLst/>
                          <a:latin typeface="Arial"/>
                          <a:ea typeface="Times New Roman"/>
                          <a:cs typeface="Times New Roman"/>
                        </a:rPr>
                        <a:t>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 20 01 35*</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300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en-US" sz="1000" dirty="0">
                          <a:solidFill>
                            <a:srgbClr val="000000"/>
                          </a:solidFill>
                          <a:effectLst/>
                          <a:latin typeface="Arial"/>
                          <a:ea typeface="Times New Roman"/>
                          <a:cs typeface="Times New Roman"/>
                        </a:rPr>
                        <a:t>privremeno skladištenje u roku propisanom zakonom do predaje ovlašćenom licu koje ima dozvolu za sakupljanje i preradu ove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spcAft>
                          <a:spcPts val="0"/>
                        </a:spcAft>
                      </a:pPr>
                      <a:r>
                        <a:rPr lang="en-US" sz="1000">
                          <a:solidFill>
                            <a:srgbClr val="000000"/>
                          </a:solidFill>
                          <a:effectLst/>
                          <a:latin typeface="Arial"/>
                          <a:ea typeface="Times New Roman"/>
                          <a:cs typeface="Times New Roman"/>
                        </a:rPr>
                        <a:t>odbačena oprema drugačija od 16 02 09*-</a:t>
                      </a:r>
                      <a:endParaRPr lang="sr-Latn-ME" sz="1200">
                        <a:solidFill>
                          <a:srgbClr val="000000"/>
                        </a:solidFill>
                        <a:effectLst/>
                        <a:latin typeface="Times New Roman"/>
                        <a:ea typeface="Times New Roman"/>
                        <a:cs typeface="Times New Roman"/>
                      </a:endParaRPr>
                    </a:p>
                    <a:p>
                      <a:pPr>
                        <a:spcAft>
                          <a:spcPts val="0"/>
                        </a:spcAft>
                      </a:pPr>
                      <a:r>
                        <a:rPr lang="en-US" sz="1000">
                          <a:solidFill>
                            <a:srgbClr val="000000"/>
                          </a:solidFill>
                          <a:effectLst/>
                          <a:latin typeface="Arial"/>
                          <a:ea typeface="Times New Roman"/>
                          <a:cs typeface="Times New Roman"/>
                        </a:rPr>
                        <a:t>16 02 13*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16 02 14</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12000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en-US" sz="1000" dirty="0">
                          <a:solidFill>
                            <a:srgbClr val="000000"/>
                          </a:solidFill>
                          <a:effectLst/>
                          <a:latin typeface="Arial"/>
                          <a:ea typeface="Times New Roman"/>
                          <a:cs typeface="Times New Roman"/>
                        </a:rPr>
                        <a:t>privremeno skladištenje u roku propisanom zakonom do predaje ovlašćenom licu koje ima dozvolu za sakupljanje i preradu ove vrste otpada.</a:t>
                      </a:r>
                      <a:endParaRPr lang="sr-Latn-ME" sz="1200" dirty="0">
                        <a:solidFill>
                          <a:srgbClr val="000000"/>
                        </a:solidFill>
                        <a:effectLst/>
                        <a:latin typeface="Times New Roman"/>
                        <a:ea typeface="Times New Roman"/>
                        <a:cs typeface="Times New Roman"/>
                      </a:endParaRPr>
                    </a:p>
                  </a:txBody>
                  <a:tcPr marL="68580" marR="68580" marT="0" marB="0"/>
                </a:tc>
              </a:tr>
              <a:tr h="370840">
                <a:tc>
                  <a:txBody>
                    <a:bodyPr/>
                    <a:lstStyle/>
                    <a:p>
                      <a:pPr algn="just">
                        <a:spcAft>
                          <a:spcPts val="0"/>
                        </a:spcAft>
                      </a:pPr>
                      <a:r>
                        <a:rPr lang="sr-Latn-ME" sz="1000" spc="5" dirty="0" smtClean="0">
                          <a:solidFill>
                            <a:srgbClr val="000000"/>
                          </a:solidFill>
                          <a:effectLst/>
                          <a:latin typeface="Arial"/>
                          <a:ea typeface="Times New Roman"/>
                          <a:cs typeface="Times New Roman"/>
                        </a:rPr>
                        <a:t>gvožđe</a:t>
                      </a:r>
                      <a:r>
                        <a:rPr lang="sr-Latn-ME" sz="1000" spc="5" baseline="0" dirty="0" smtClean="0">
                          <a:solidFill>
                            <a:srgbClr val="000000"/>
                          </a:solidFill>
                          <a:effectLst/>
                          <a:latin typeface="Arial"/>
                          <a:ea typeface="Times New Roman"/>
                          <a:cs typeface="Times New Roman"/>
                        </a:rPr>
                        <a:t> i čelik</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Times New Roman"/>
                          <a:ea typeface="Times New Roman"/>
                          <a:cs typeface="Times New Roman"/>
                        </a:rPr>
                        <a:t>17 04 05</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000">
                          <a:solidFill>
                            <a:srgbClr val="000000"/>
                          </a:solidFill>
                          <a:effectLst/>
                          <a:latin typeface="Arial"/>
                          <a:ea typeface="Times New Roman"/>
                          <a:cs typeface="Times New Roman"/>
                        </a:rPr>
                        <a:t>30000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spcAft>
                          <a:spcPts val="0"/>
                        </a:spcAft>
                      </a:pPr>
                      <a:r>
                        <a:rPr lang="en-US" sz="1000" dirty="0" smtClean="0">
                          <a:solidFill>
                            <a:srgbClr val="000000"/>
                          </a:solidFill>
                          <a:effectLst/>
                          <a:latin typeface="Arial"/>
                          <a:ea typeface="Times New Roman"/>
                          <a:cs typeface="Times New Roman"/>
                        </a:rPr>
                        <a:t>privremeno skladištenje </a:t>
                      </a:r>
                      <a:r>
                        <a:rPr lang="en-US" sz="1000" dirty="0">
                          <a:solidFill>
                            <a:srgbClr val="000000"/>
                          </a:solidFill>
                          <a:effectLst/>
                          <a:latin typeface="Arial"/>
                          <a:ea typeface="Times New Roman"/>
                          <a:cs typeface="Times New Roman"/>
                        </a:rPr>
                        <a:t>u </a:t>
                      </a:r>
                      <a:r>
                        <a:rPr lang="en-US" sz="1000" dirty="0" smtClean="0">
                          <a:solidFill>
                            <a:srgbClr val="000000"/>
                          </a:solidFill>
                          <a:effectLst/>
                          <a:latin typeface="Arial"/>
                          <a:ea typeface="Times New Roman"/>
                          <a:cs typeface="Times New Roman"/>
                        </a:rPr>
                        <a:t>roku propisanom </a:t>
                      </a:r>
                      <a:r>
                        <a:rPr lang="en-US" sz="1000" dirty="0">
                          <a:solidFill>
                            <a:srgbClr val="000000"/>
                          </a:solidFill>
                          <a:effectLst/>
                          <a:latin typeface="Arial"/>
                          <a:ea typeface="Times New Roman"/>
                          <a:cs typeface="Times New Roman"/>
                        </a:rPr>
                        <a:t>zakonom do predaje ovlašćenom licu koje ima dozvolu za sakupljanje ove vrste otpada.</a:t>
                      </a:r>
                      <a:endParaRPr lang="sr-Latn-ME" sz="1200" dirty="0">
                        <a:solidFill>
                          <a:srgbClr val="000000"/>
                        </a:solidFill>
                        <a:effectLst/>
                        <a:latin typeface="Times New Roman"/>
                        <a:ea typeface="Times New Roman"/>
                        <a:cs typeface="Times New Roman"/>
                      </a:endParaRPr>
                    </a:p>
                  </a:txBody>
                  <a:tcPr marL="68580" marR="68580" marT="0" marB="0"/>
                </a:tc>
              </a:tr>
            </a:tbl>
          </a:graphicData>
        </a:graphic>
      </p:graphicFrame>
      <p:sp>
        <p:nvSpPr>
          <p:cNvPr id="4" name="TextBox 3"/>
          <p:cNvSpPr txBox="1"/>
          <p:nvPr/>
        </p:nvSpPr>
        <p:spPr>
          <a:xfrm>
            <a:off x="683568" y="260648"/>
            <a:ext cx="7632848" cy="276999"/>
          </a:xfrm>
          <a:prstGeom prst="rect">
            <a:avLst/>
          </a:prstGeom>
          <a:noFill/>
        </p:spPr>
        <p:txBody>
          <a:bodyPr wrap="square" rtlCol="0">
            <a:spAutoFit/>
          </a:bodyPr>
          <a:lstStyle/>
          <a:p>
            <a:pPr algn="ctr"/>
            <a:r>
              <a:rPr lang="sr-Latn-CS" sz="1200" dirty="0"/>
              <a:t>Tabela I. Vrste, količine i način postupanja sa pojedinim vrstama otpada</a:t>
            </a:r>
            <a:endParaRPr lang="sr-Latn-ME" sz="1200" dirty="0"/>
          </a:p>
        </p:txBody>
      </p:sp>
    </p:spTree>
    <p:extLst>
      <p:ext uri="{BB962C8B-B14F-4D97-AF65-F5344CB8AC3E}">
        <p14:creationId xmlns:p14="http://schemas.microsoft.com/office/powerpoint/2010/main" val="2591994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17356523"/>
              </p:ext>
            </p:extLst>
          </p:nvPr>
        </p:nvGraphicFramePr>
        <p:xfrm>
          <a:off x="539553" y="1669450"/>
          <a:ext cx="7848871" cy="3840480"/>
        </p:xfrm>
        <a:graphic>
          <a:graphicData uri="http://schemas.openxmlformats.org/drawingml/2006/table">
            <a:tbl>
              <a:tblPr firstRow="1" firstCol="1" bandRow="1">
                <a:tableStyleId>{5C22544A-7EE6-4342-B048-85BDC9FD1C3A}</a:tableStyleId>
              </a:tblPr>
              <a:tblGrid>
                <a:gridCol w="2520279"/>
                <a:gridCol w="926770"/>
                <a:gridCol w="1173464"/>
                <a:gridCol w="880098"/>
                <a:gridCol w="1173464"/>
                <a:gridCol w="1174796"/>
              </a:tblGrid>
              <a:tr h="883756">
                <a:tc>
                  <a:txBody>
                    <a:bodyPr/>
                    <a:lstStyle/>
                    <a:p>
                      <a:pPr algn="ctr">
                        <a:spcAft>
                          <a:spcPts val="0"/>
                        </a:spcAft>
                      </a:pPr>
                      <a:r>
                        <a:rPr lang="sr-Latn-ME" sz="1200" dirty="0" smtClean="0">
                          <a:effectLst/>
                        </a:rPr>
                        <a:t>Vrsta otpada iz kataloga otpada</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200" dirty="0" smtClean="0">
                          <a:solidFill>
                            <a:schemeClr val="lt1"/>
                          </a:solidFill>
                          <a:effectLst/>
                          <a:latin typeface="+mn-lt"/>
                          <a:ea typeface="+mn-ea"/>
                          <a:cs typeface="+mn-cs"/>
                        </a:rPr>
                        <a:t>Kataloški</a:t>
                      </a:r>
                      <a:r>
                        <a:rPr lang="sr-Latn-ME" sz="1200" baseline="0" dirty="0" smtClean="0">
                          <a:solidFill>
                            <a:schemeClr val="lt1"/>
                          </a:solidFill>
                          <a:effectLst/>
                          <a:latin typeface="+mn-lt"/>
                          <a:ea typeface="+mn-ea"/>
                          <a:cs typeface="+mn-cs"/>
                        </a:rPr>
                        <a:t> broj</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200" dirty="0" smtClean="0">
                          <a:effectLst/>
                        </a:rPr>
                        <a:t>Planirane količine otpada na godišnjem nivou (kg)</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200" dirty="0" smtClean="0">
                          <a:effectLst/>
                        </a:rPr>
                        <a:t>Proizve-</a:t>
                      </a:r>
                    </a:p>
                    <a:p>
                      <a:pPr algn="ctr">
                        <a:spcAft>
                          <a:spcPts val="0"/>
                        </a:spcAft>
                      </a:pPr>
                      <a:r>
                        <a:rPr lang="sr-Latn-ME" sz="1200" baseline="0" dirty="0" smtClean="0">
                          <a:effectLst/>
                        </a:rPr>
                        <a:t>dene  količine otpada </a:t>
                      </a:r>
                      <a:r>
                        <a:rPr lang="en-US" sz="1200" dirty="0" smtClean="0">
                          <a:effectLst/>
                        </a:rPr>
                        <a:t> </a:t>
                      </a:r>
                      <a:r>
                        <a:rPr lang="en-US" sz="1200" dirty="0">
                          <a:effectLst/>
                        </a:rPr>
                        <a:t>u 2014. god. (kg)</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200" dirty="0" smtClean="0">
                          <a:effectLst/>
                        </a:rPr>
                        <a:t>Količina</a:t>
                      </a:r>
                      <a:r>
                        <a:rPr lang="sr-Latn-ME" sz="1200" baseline="0" dirty="0" smtClean="0">
                          <a:effectLst/>
                        </a:rPr>
                        <a:t> otpada iz privremenog skladišta stanje na </a:t>
                      </a:r>
                      <a:r>
                        <a:rPr lang="en-US" sz="1200" dirty="0" smtClean="0">
                          <a:effectLst/>
                        </a:rPr>
                        <a:t> </a:t>
                      </a:r>
                      <a:r>
                        <a:rPr lang="en-US" sz="1200" dirty="0">
                          <a:effectLst/>
                        </a:rPr>
                        <a:t>31.12.2013. (kg)</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sr-Latn-ME" sz="1200" dirty="0" smtClean="0">
                          <a:effectLst/>
                        </a:rPr>
                        <a:t>Otpad</a:t>
                      </a:r>
                      <a:r>
                        <a:rPr lang="sr-Latn-ME" sz="1200" baseline="0" dirty="0" smtClean="0">
                          <a:effectLst/>
                        </a:rPr>
                        <a:t> predat ovlašćenim firmama</a:t>
                      </a:r>
                      <a:endParaRPr lang="sr-Latn-ME" sz="1200" dirty="0">
                        <a:effectLst/>
                      </a:endParaRPr>
                    </a:p>
                    <a:p>
                      <a:pPr algn="ctr">
                        <a:spcAft>
                          <a:spcPts val="0"/>
                        </a:spcAft>
                      </a:pPr>
                      <a:r>
                        <a:rPr lang="en-US" sz="1200" dirty="0">
                          <a:effectLst/>
                        </a:rPr>
                        <a:t>u 2014. god.</a:t>
                      </a:r>
                      <a:endParaRPr lang="sr-Latn-ME" sz="1200" dirty="0">
                        <a:effectLst/>
                      </a:endParaRPr>
                    </a:p>
                    <a:p>
                      <a:pPr algn="ctr">
                        <a:spcAft>
                          <a:spcPts val="0"/>
                        </a:spcAft>
                      </a:pPr>
                      <a:r>
                        <a:rPr lang="en-US" sz="1200" dirty="0">
                          <a:effectLst/>
                        </a:rPr>
                        <a:t>(kg) </a:t>
                      </a:r>
                      <a:endParaRPr lang="sr-Latn-ME" sz="1200" dirty="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sr-Latn-ME" sz="1200" dirty="0" smtClean="0">
                          <a:solidFill>
                            <a:schemeClr val="lt1"/>
                          </a:solidFill>
                          <a:effectLst/>
                          <a:latin typeface="+mn-lt"/>
                          <a:ea typeface="+mn-ea"/>
                          <a:cs typeface="+mn-cs"/>
                        </a:rPr>
                        <a:t>mineralna</a:t>
                      </a:r>
                      <a:r>
                        <a:rPr lang="sr-Latn-ME" sz="1200" baseline="0" dirty="0" smtClean="0">
                          <a:solidFill>
                            <a:schemeClr val="lt1"/>
                          </a:solidFill>
                          <a:effectLst/>
                          <a:latin typeface="+mn-lt"/>
                          <a:ea typeface="+mn-ea"/>
                          <a:cs typeface="+mn-cs"/>
                        </a:rPr>
                        <a:t> nehlorovana ulja za izolaciju i prenos toplote</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13 03 07*</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2000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3200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1440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4800</a:t>
                      </a:r>
                      <a:endParaRPr lang="sr-Latn-ME" sz="120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sr-Latn-ME" sz="1200" dirty="0" smtClean="0">
                          <a:effectLst/>
                        </a:rPr>
                        <a:t>odbačena</a:t>
                      </a:r>
                      <a:r>
                        <a:rPr lang="sr-Latn-ME" sz="1200" baseline="0" dirty="0" smtClean="0">
                          <a:effectLst/>
                        </a:rPr>
                        <a:t> </a:t>
                      </a:r>
                      <a:r>
                        <a:rPr lang="en-US" sz="1200" dirty="0" smtClean="0">
                          <a:effectLst/>
                        </a:rPr>
                        <a:t> </a:t>
                      </a:r>
                      <a:r>
                        <a:rPr lang="sr-Latn-ME" sz="1200" dirty="0" smtClean="0">
                          <a:effectLst/>
                        </a:rPr>
                        <a:t>oprema</a:t>
                      </a:r>
                      <a:r>
                        <a:rPr lang="sr-Latn-ME" sz="1200" baseline="0" dirty="0" smtClean="0">
                          <a:effectLst/>
                        </a:rPr>
                        <a:t> koja sadrži opasne komponente </a:t>
                      </a:r>
                      <a:r>
                        <a:rPr lang="en-US" sz="1200" dirty="0" smtClean="0">
                          <a:effectLst/>
                        </a:rPr>
                        <a:t>      </a:t>
                      </a:r>
                      <a:r>
                        <a:rPr lang="sr-Latn-ME" sz="1200" dirty="0" smtClean="0">
                          <a:effectLst/>
                        </a:rPr>
                        <a:t>drugačija</a:t>
                      </a:r>
                      <a:r>
                        <a:rPr lang="sr-Latn-ME" sz="1200" baseline="0" dirty="0" smtClean="0">
                          <a:effectLst/>
                        </a:rPr>
                        <a:t> </a:t>
                      </a:r>
                      <a:r>
                        <a:rPr lang="en-US" sz="1200" dirty="0" smtClean="0">
                          <a:effectLst/>
                        </a:rPr>
                        <a:t>od </a:t>
                      </a:r>
                      <a:r>
                        <a:rPr lang="en-US" sz="1200" dirty="0">
                          <a:effectLst/>
                        </a:rPr>
                        <a:t>16 02 09</a:t>
                      </a:r>
                      <a:r>
                        <a:rPr lang="en-US" sz="1200" dirty="0" smtClean="0">
                          <a:effectLst/>
                        </a:rPr>
                        <a:t>*-</a:t>
                      </a:r>
                      <a:r>
                        <a:rPr lang="sr-Latn-ME" sz="1200" dirty="0" smtClean="0">
                          <a:effectLst/>
                        </a:rPr>
                        <a:t> </a:t>
                      </a:r>
                      <a:r>
                        <a:rPr lang="en-US" sz="1200" dirty="0" smtClean="0">
                          <a:effectLst/>
                        </a:rPr>
                        <a:t>16 02</a:t>
                      </a:r>
                      <a:r>
                        <a:rPr lang="sr-Latn-ME" sz="1200" baseline="0" dirty="0" smtClean="0">
                          <a:effectLst/>
                        </a:rPr>
                        <a:t> </a:t>
                      </a:r>
                      <a:r>
                        <a:rPr lang="en-US" sz="1200" dirty="0" smtClean="0">
                          <a:effectLst/>
                        </a:rPr>
                        <a:t>12</a:t>
                      </a:r>
                      <a:r>
                        <a:rPr lang="en-US" sz="1200" dirty="0">
                          <a:effectLst/>
                        </a:rPr>
                        <a:t>*</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16 02 13*</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60000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58600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80280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138880</a:t>
                      </a:r>
                      <a:endParaRPr lang="sr-Latn-ME" sz="120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tabLst>
                          <a:tab pos="5638800" algn="l"/>
                        </a:tabLst>
                      </a:pPr>
                      <a:r>
                        <a:rPr lang="hr-HR" sz="1200" spc="5">
                          <a:effectLst/>
                        </a:rPr>
                        <a:t>apsorbenti, materijali za filtere krpe za brisanje, zaštitna odjeća, koji su kontaminirani opasnim supstancama</a:t>
                      </a:r>
                      <a:endParaRPr lang="sr-Latn-ME" sz="1200">
                        <a:effectLst/>
                        <a:latin typeface="Times New Roman"/>
                        <a:ea typeface="Times New Roman"/>
                        <a:cs typeface="Times New Roman"/>
                      </a:endParaRPr>
                    </a:p>
                  </a:txBody>
                  <a:tcPr marL="68580" marR="68580" marT="0" marB="0"/>
                </a:tc>
                <a:tc>
                  <a:txBody>
                    <a:bodyPr/>
                    <a:lstStyle/>
                    <a:p>
                      <a:pPr algn="ctr">
                        <a:spcAft>
                          <a:spcPts val="0"/>
                        </a:spcAft>
                      </a:pPr>
                      <a:r>
                        <a:rPr lang="en-US" sz="1200" spc="5">
                          <a:effectLst/>
                        </a:rPr>
                        <a:t>15 02 02*</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500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100 kg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dirty="0">
                          <a:effectLst/>
                        </a:rPr>
                        <a:t> </a:t>
                      </a:r>
                      <a:endParaRPr lang="sr-Latn-ME" sz="1200" dirty="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en-US" sz="1200">
                          <a:effectLst/>
                        </a:rPr>
                        <a:t>odbačena oprema drugačija od 16 02 09*-16 02 13*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16 02 14</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12000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19840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28500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48340</a:t>
                      </a:r>
                      <a:endParaRPr lang="sr-Latn-ME" sz="120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en-US" sz="1200" spc="5" dirty="0">
                          <a:effectLst/>
                        </a:rPr>
                        <a:t>gvožđe i čelik </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17 04 05</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30000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47300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34000</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81300</a:t>
                      </a:r>
                      <a:endParaRPr lang="sr-Latn-ME" sz="120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en-US" sz="1200" spc="5">
                          <a:effectLst/>
                        </a:rPr>
                        <a:t>bakar, bronza ,mesing</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17 04 01</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2586</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 </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2586</a:t>
                      </a:r>
                      <a:endParaRPr lang="sr-Latn-ME" sz="1200">
                        <a:solidFill>
                          <a:srgbClr val="000000"/>
                        </a:solidFill>
                        <a:effectLst/>
                        <a:latin typeface="Times New Roman"/>
                        <a:ea typeface="Times New Roman"/>
                        <a:cs typeface="Times New Roman"/>
                      </a:endParaRPr>
                    </a:p>
                  </a:txBody>
                  <a:tcPr marL="68580" marR="68580" marT="0" marB="0"/>
                </a:tc>
              </a:tr>
              <a:tr h="0">
                <a:tc>
                  <a:txBody>
                    <a:bodyPr/>
                    <a:lstStyle/>
                    <a:p>
                      <a:pPr>
                        <a:spcAft>
                          <a:spcPts val="0"/>
                        </a:spcAft>
                      </a:pPr>
                      <a:r>
                        <a:rPr lang="en-US" sz="1200" spc="5">
                          <a:effectLst/>
                        </a:rPr>
                        <a:t>aluminijum</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17 04 02</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a:effectLst/>
                        </a:rPr>
                        <a:t>8068</a:t>
                      </a:r>
                      <a:endParaRPr lang="sr-Latn-ME" sz="120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dirty="0">
                          <a:effectLst/>
                        </a:rPr>
                        <a:t> </a:t>
                      </a:r>
                      <a:endParaRPr lang="sr-Latn-ME" sz="1200" dirty="0">
                        <a:solidFill>
                          <a:srgbClr val="000000"/>
                        </a:solidFill>
                        <a:effectLst/>
                        <a:latin typeface="Times New Roman"/>
                        <a:ea typeface="Times New Roman"/>
                        <a:cs typeface="Times New Roman"/>
                      </a:endParaRPr>
                    </a:p>
                  </a:txBody>
                  <a:tcPr marL="68580" marR="68580" marT="0" marB="0"/>
                </a:tc>
                <a:tc>
                  <a:txBody>
                    <a:bodyPr/>
                    <a:lstStyle/>
                    <a:p>
                      <a:pPr algn="ctr">
                        <a:spcAft>
                          <a:spcPts val="0"/>
                        </a:spcAft>
                      </a:pPr>
                      <a:r>
                        <a:rPr lang="en-US" sz="1200" dirty="0">
                          <a:effectLst/>
                        </a:rPr>
                        <a:t>8068</a:t>
                      </a:r>
                      <a:endParaRPr lang="sr-Latn-ME" sz="1200" dirty="0">
                        <a:solidFill>
                          <a:srgbClr val="000000"/>
                        </a:solidFill>
                        <a:effectLst/>
                        <a:latin typeface="Times New Roman"/>
                        <a:ea typeface="Times New Roman"/>
                        <a:cs typeface="Times New Roman"/>
                      </a:endParaRPr>
                    </a:p>
                  </a:txBody>
                  <a:tcPr marL="68580" marR="68580" marT="0" marB="0"/>
                </a:tc>
              </a:tr>
            </a:tbl>
          </a:graphicData>
        </a:graphic>
      </p:graphicFrame>
      <p:sp>
        <p:nvSpPr>
          <p:cNvPr id="5" name="TextBox 4"/>
          <p:cNvSpPr txBox="1"/>
          <p:nvPr/>
        </p:nvSpPr>
        <p:spPr>
          <a:xfrm>
            <a:off x="2564160" y="1300118"/>
            <a:ext cx="4392488" cy="369332"/>
          </a:xfrm>
          <a:prstGeom prst="rect">
            <a:avLst/>
          </a:prstGeom>
          <a:noFill/>
        </p:spPr>
        <p:txBody>
          <a:bodyPr wrap="square" rtlCol="0">
            <a:spAutoFit/>
          </a:bodyPr>
          <a:lstStyle/>
          <a:p>
            <a:endParaRPr lang="sr-Latn-ME" dirty="0"/>
          </a:p>
        </p:txBody>
      </p:sp>
      <p:sp>
        <p:nvSpPr>
          <p:cNvPr id="6" name="TextBox 5"/>
          <p:cNvSpPr txBox="1"/>
          <p:nvPr/>
        </p:nvSpPr>
        <p:spPr>
          <a:xfrm>
            <a:off x="2564160" y="1115452"/>
            <a:ext cx="4392488" cy="369332"/>
          </a:xfrm>
          <a:prstGeom prst="rect">
            <a:avLst/>
          </a:prstGeom>
          <a:noFill/>
        </p:spPr>
        <p:txBody>
          <a:bodyPr wrap="square" rtlCol="0">
            <a:spAutoFit/>
          </a:bodyPr>
          <a:lstStyle/>
          <a:p>
            <a:endParaRPr lang="sr-Latn-ME" dirty="0"/>
          </a:p>
        </p:txBody>
      </p:sp>
      <p:sp>
        <p:nvSpPr>
          <p:cNvPr id="7" name="TextBox 6"/>
          <p:cNvSpPr txBox="1"/>
          <p:nvPr/>
        </p:nvSpPr>
        <p:spPr>
          <a:xfrm>
            <a:off x="2339752" y="1300118"/>
            <a:ext cx="4392488" cy="307777"/>
          </a:xfrm>
          <a:prstGeom prst="rect">
            <a:avLst/>
          </a:prstGeom>
          <a:noFill/>
        </p:spPr>
        <p:txBody>
          <a:bodyPr wrap="square" rtlCol="0">
            <a:spAutoFit/>
          </a:bodyPr>
          <a:lstStyle/>
          <a:p>
            <a:pPr algn="ctr"/>
            <a:r>
              <a:rPr lang="sr-Latn-ME" sz="1400" dirty="0" smtClean="0"/>
              <a:t>Tabela II. Podaci o količinama otpada</a:t>
            </a:r>
            <a:endParaRPr lang="sr-Latn-ME" sz="1400" dirty="0"/>
          </a:p>
        </p:txBody>
      </p:sp>
    </p:spTree>
    <p:extLst>
      <p:ext uri="{BB962C8B-B14F-4D97-AF65-F5344CB8AC3E}">
        <p14:creationId xmlns:p14="http://schemas.microsoft.com/office/powerpoint/2010/main" val="3704958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908720"/>
            <a:ext cx="7632848" cy="5632311"/>
          </a:xfrm>
          <a:prstGeom prst="rect">
            <a:avLst/>
          </a:prstGeom>
          <a:noFill/>
        </p:spPr>
        <p:txBody>
          <a:bodyPr wrap="square" rtlCol="0">
            <a:spAutoFit/>
          </a:bodyPr>
          <a:lstStyle/>
          <a:p>
            <a:r>
              <a:rPr lang="en-US" b="1" dirty="0" smtClean="0"/>
              <a:t>Z</a:t>
            </a:r>
            <a:r>
              <a:rPr lang="sr-Latn-ME" b="1" dirty="0" smtClean="0"/>
              <a:t>aključak</a:t>
            </a:r>
            <a:endParaRPr lang="sr-Latn-ME" dirty="0"/>
          </a:p>
          <a:p>
            <a:r>
              <a:rPr lang="en-US" dirty="0"/>
              <a:t> </a:t>
            </a:r>
            <a:endParaRPr lang="sr-Latn-ME" dirty="0"/>
          </a:p>
          <a:p>
            <a:pPr algn="just"/>
            <a:r>
              <a:rPr lang="en-US" dirty="0"/>
              <a:t>Transportovanje, skladištenje i postupanje sa opremom ili otpadom koji sadrži transformatorsko ulje su procesi, gledano sa aspekta zaštite životne sredine, koji se moraju obavljati sa najvećom pažnjom. Transformatorsko ulje, naročito ono koje je već korišćeno u opremi, spada u izrazito teške zagađivače životne sredine tako da je zakonom  zabranjeno svako ispuštanje transformatorskog ulja u životnu sredinu. Da bi se preduzele preventivne mjere sprečavanja akcidenata sa izlivanjem transformatorskog ulja u CGES-u, urađeno je Uputstvo za </a:t>
            </a:r>
            <a:r>
              <a:rPr lang="sr-Latn-CS" dirty="0"/>
              <a:t>postupanje sa  transformatorskim uljem sa stanovišta zaštite životne sredine, koje koriste službe Eksploatacije i Održavanja. Ovo uputstvo takođe sadrži i postupke koje treba preduzeti ukoliko dođe do akcidenta, kako da bi se reagovalo pravovremeno i umanjio negativan efekat na životnu sredinu. </a:t>
            </a:r>
            <a:endParaRPr lang="sr-Latn-CS" dirty="0" smtClean="0"/>
          </a:p>
          <a:p>
            <a:pPr algn="just"/>
            <a:endParaRPr lang="sr-Latn-ME" dirty="0"/>
          </a:p>
          <a:p>
            <a:pPr algn="just"/>
            <a:r>
              <a:rPr lang="en-US" dirty="0"/>
              <a:t>Od usvajanja PUO 20.11.2013. godine od strane Agencije za zaštitu životne sredine, njegova realizacija teče po definisanoj proceduri. Čim se sakupi određena količina otpada, otpad se  privremeno skladišti u krugu trafostanica a potom se organizuje  njegovo preuzimanje od strane ovlašćenih lica.  </a:t>
            </a:r>
            <a:endParaRPr lang="sr-Latn-ME" dirty="0"/>
          </a:p>
        </p:txBody>
      </p:sp>
    </p:spTree>
    <p:extLst>
      <p:ext uri="{BB962C8B-B14F-4D97-AF65-F5344CB8AC3E}">
        <p14:creationId xmlns:p14="http://schemas.microsoft.com/office/powerpoint/2010/main" val="174465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63565" y="2967335"/>
            <a:ext cx="5416868" cy="923330"/>
          </a:xfrm>
          <a:prstGeom prst="rect">
            <a:avLst/>
          </a:prstGeom>
          <a:noFill/>
        </p:spPr>
        <p:txBody>
          <a:bodyPr wrap="none" lIns="91440" tIns="45720" rIns="91440" bIns="45720">
            <a:spAutoFit/>
          </a:bodyPr>
          <a:lstStyle/>
          <a:p>
            <a:pPr algn="ctr"/>
            <a:r>
              <a:rPr lang="sr-Latn-ME" sz="5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H</a:t>
            </a:r>
            <a:r>
              <a:rPr lang="sr-Latn-ME"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vala na pažnji!</a:t>
            </a:r>
            <a:endParaRPr lang="en-US"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949090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1099</TotalTime>
  <Words>1093</Words>
  <Application>Microsoft Office PowerPoint</Application>
  <PresentationFormat>On-screen Show (4:3)</PresentationFormat>
  <Paragraphs>143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Perspective</vt:lpstr>
      <vt:lpstr>UPRAVLJANJE OTPADOM U CGES-U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Gordana Todorovic</dc:creator>
  <cp:lastModifiedBy>Gordana Todorovic</cp:lastModifiedBy>
  <cp:revision>50</cp:revision>
  <dcterms:created xsi:type="dcterms:W3CDTF">2015-05-01T18:44:02Z</dcterms:created>
  <dcterms:modified xsi:type="dcterms:W3CDTF">2015-05-11T05:42:59Z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